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D9A670A-AAC0-468C-9B25-3DD3AC280C6A}">
  <a:tblStyle styleId="{8D9A670A-AAC0-468C-9B25-3DD3AC280C6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9bca6b86a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9bca6b86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9bca6b86a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9bca6b86a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69bca6b86a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69bca6b86a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i1Ud-XrP_hNmvaaHgyuTs6iWTU2bxnYBx1kPgcgq710/view" TargetMode="External"/><Relationship Id="rId10" Type="http://schemas.openxmlformats.org/officeDocument/2006/relationships/hyperlink" Target="https://docs.google.com/presentation/d/1OJmbthrGAMqgE8AiYA5uNcH5zA2CDWLJVuDEkl3ac1g/view" TargetMode="External"/><Relationship Id="rId13" Type="http://schemas.openxmlformats.org/officeDocument/2006/relationships/hyperlink" Target="https://docs.google.com/presentation/d/1_mgaNoYBNH3b2-sxvLEa4zNd9B4ppMgm-W1Ka8ITswI/view" TargetMode="External"/><Relationship Id="rId12" Type="http://schemas.openxmlformats.org/officeDocument/2006/relationships/hyperlink" Target="https://docs.google.com/presentation/d/1gc9D6VSp4l7fvoOd81twNgTWSqI-GnsnXMK0L4kif1U/view" TargetMode="External"/><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U6bU25fBTKEtE6q7E7pxb6MIyUls6_o3OspNaZFTWKw/view" TargetMode="External"/><Relationship Id="rId14" Type="http://schemas.openxmlformats.org/officeDocument/2006/relationships/hyperlink" Target="https://youtu.be/qdK5uK7B0Lo?feature=shared" TargetMode="External"/><Relationship Id="rId5" Type="http://schemas.openxmlformats.org/officeDocument/2006/relationships/hyperlink" Target="https://docs.google.com/presentation/d/1_mgaNoYBNH3b2-sxvLEa4zNd9B4ppMgm-W1Ka8ITswI/view" TargetMode="External"/><Relationship Id="rId6" Type="http://schemas.openxmlformats.org/officeDocument/2006/relationships/hyperlink" Target="https://docs.google.com/presentation/d/1bUo1nKyEzsCe0HKkm0gSaHpPRJOUdiirGATBJpii7EM/view" TargetMode="External"/><Relationship Id="rId7" Type="http://schemas.openxmlformats.org/officeDocument/2006/relationships/hyperlink" Target="https://docs.google.com/presentation/d/1Skrxp7vwGPAyiK1CcBCYcfCT9WHLp_5s7HtgwQx5x9g/view" TargetMode="External"/><Relationship Id="rId8" Type="http://schemas.openxmlformats.org/officeDocument/2006/relationships/hyperlink" Target="https://docs.google.com/presentation/d/1hXaqm3Yx7o6QLH9hsUts3j5ZD4LnleQnDxv4aoEFNP0/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O0ptYv_u5KQh3dMAt3eyIB2LEMAzc4bczkPwd4wVAbI/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{8D9A670A-AAC0-468C-9B25-3DD3AC280C6A}</a:tableStyleId>
              </a:tblPr>
              <a:tblGrid>
                <a:gridCol w="1633350"/>
                <a:gridCol w="4045800"/>
                <a:gridCol w="3669725"/>
              </a:tblGrid>
              <a:tr h="3301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2: Democracy in Retreat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18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How have different </a:t>
                      </a:r>
                      <a:r>
                        <a:rPr lang="en" sz="1200">
                          <a:latin typeface="Inter"/>
                          <a:ea typeface="Inter"/>
                          <a:cs typeface="Inter"/>
                          <a:sym typeface="Inter"/>
                        </a:rPr>
                        <a:t>countries</a:t>
                      </a:r>
                      <a:r>
                        <a:rPr lang="en" sz="1200">
                          <a:latin typeface="Inter"/>
                          <a:ea typeface="Inter"/>
                          <a:cs typeface="Inter"/>
                          <a:sym typeface="Inter"/>
                        </a:rPr>
                        <a:t> experienced democratic decline in similar ways since the end of the Cold War?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754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Comparison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372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3 Versions of Democracy in Retreat Student Worksheet + Exemplars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6"/>
                        </a:rPr>
                        <a:t>Venezuela</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7"/>
                        </a:rPr>
                        <a:t>Turkey</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8"/>
                        </a:rPr>
                        <a:t>Hungary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3 Versions of Printed Student Handouts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Venezuela</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Turkey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2"/>
                        </a:rPr>
                        <a:t>Hungary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7542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Authoritarian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Quote Analysis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509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3"/>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7542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Spark student curiosity and introduce the fragility of democracy with a video. Students will answer the questions on page 1 and follow the transcript on page 2 of the Democracy in Retreat Student Worksheet</a:t>
                      </a:r>
                      <a:r>
                        <a:rPr lang="en" sz="1200">
                          <a:latin typeface="Inter"/>
                          <a:ea typeface="Inter"/>
                          <a:cs typeface="Inter"/>
                          <a:sym typeface="Inter"/>
                        </a:rPr>
                        <a: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5580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an equal number of </a:t>
                      </a:r>
                      <a:r>
                        <a:rPr lang="en" sz="1200">
                          <a:latin typeface="Inter"/>
                          <a:ea typeface="Inter"/>
                          <a:cs typeface="Inter"/>
                          <a:sym typeface="Inter"/>
                        </a:rPr>
                        <a:t>each</a:t>
                      </a:r>
                      <a:r>
                        <a:rPr lang="en" sz="1200">
                          <a:latin typeface="Inter"/>
                          <a:ea typeface="Inter"/>
                          <a:cs typeface="Inter"/>
                          <a:sym typeface="Inter"/>
                        </a:rPr>
                        <a:t> version of the student worksheet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u="sng">
                          <a:solidFill>
                            <a:schemeClr val="hlink"/>
                          </a:solidFill>
                          <a:latin typeface="Inter"/>
                          <a:ea typeface="Inter"/>
                          <a:cs typeface="Inter"/>
                          <a:sym typeface="Inter"/>
                          <a:hlinkClick r:id="rId14"/>
                        </a:rPr>
                        <a:t>Play video </a:t>
                      </a:r>
                      <a:r>
                        <a:rPr lang="en" sz="1200">
                          <a:solidFill>
                            <a:srgbClr val="000000"/>
                          </a:solidFill>
                          <a:latin typeface="Inter"/>
                          <a:ea typeface="Inter"/>
                          <a:cs typeface="Inter"/>
                          <a:sym typeface="Inter"/>
                        </a:rPr>
                        <a:t>for students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Discuss questions and provide vocabulary support</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Watch video</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Answer worksheet questions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{8D9A670A-AAC0-468C-9B25-3DD3AC280C6A}</a:tableStyleId>
              </a:tblPr>
              <a:tblGrid>
                <a:gridCol w="1673200"/>
                <a:gridCol w="4057350"/>
                <a:gridCol w="3702950"/>
              </a:tblGrid>
              <a:tr h="314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Democracy in Retreat</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04125">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Allow students an opportunity to gain historical background for the political shifts after the Cold War with the “What is the Context?” - Democracy in Retreat reading (page 3). Students will answer check for understanding questions as they read. This reading can be done as a class, individually, or in groups.</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530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Conduct reading collectively, in small groups, or individually</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and answer the accompanying questions for the contextualization reading</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06225">
                <a:tc rowSpan="2">
                  <a:txBody>
                    <a:bodyPr/>
                    <a:lstStyle/>
                    <a:p>
                      <a:pPr indent="0" lvl="0" marL="0" rtl="0" algn="l">
                        <a:spcBef>
                          <a:spcPts val="0"/>
                        </a:spcBef>
                        <a:spcAft>
                          <a:spcPts val="0"/>
                        </a:spcAft>
                        <a:buNone/>
                      </a:pPr>
                      <a:r>
                        <a:rPr b="1" lang="en" sz="1300">
                          <a:latin typeface="Inter"/>
                          <a:ea typeface="Inter"/>
                          <a:cs typeface="Inter"/>
                          <a:sym typeface="Inter"/>
                        </a:rPr>
                        <a:t>ACTIVITY 3 - </a:t>
                      </a: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examine anti-democratic forces in one of three countries. Each student will be assigned one of the three countries and complete an annotation activity independently. Students will then get into groups of 3 with two other peers who examined the other two countries. Students will take turns sharing with their peers the information they gathered from the annotations and jot down the information in their tables. Then, students will complete the Comparison Graphic Organizer with the student group.</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9635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Have students partner with someone who has the same worksheet version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highlighters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complete annotations on assigned reading (page 5)</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Determine student groups of 3</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Instruct students to share learnings (page 4)</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the Comparison Graphic Organizer (page 6)</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Engage in informal class discussion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For assigned document, use a highlighter to annotate assigned reading (page 5)</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the first two rows on the table independently (page 4)</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With group, take turns sharing information and jot down notes on the student answer document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With group, complete the Comparison Graphic Organizer (page 6)</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class discussion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{8D9A670A-AAC0-468C-9B25-3DD3AC280C6A}</a:tableStyleId>
              </a:tblPr>
              <a:tblGrid>
                <a:gridCol w="1673200"/>
                <a:gridCol w="4057350"/>
                <a:gridCol w="3702950"/>
              </a:tblGrid>
              <a:tr h="1460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Democracy in Retreat </a:t>
                      </a:r>
                      <a:r>
                        <a:rPr b="1" lang="en" sz="1300">
                          <a:solidFill>
                            <a:schemeClr val="dk1"/>
                          </a:solidFill>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207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reflect on their learning from the prior topic using the </a:t>
                      </a:r>
                      <a:r>
                        <a:rPr lang="en" sz="1200" u="sng">
                          <a:solidFill>
                            <a:schemeClr val="hlink"/>
                          </a:solidFill>
                          <a:latin typeface="Inter"/>
                          <a:ea typeface="Inter"/>
                          <a:cs typeface="Inter"/>
                          <a:sym typeface="Inter"/>
                          <a:hlinkClick r:id="rId5"/>
                        </a:rPr>
                        <a:t>Unit 10 Inquiry Journal</a:t>
                      </a:r>
                      <a:r>
                        <a:rPr lang="en" sz="1200">
                          <a:solidFill>
                            <a:schemeClr val="dk1"/>
                          </a:solidFill>
                          <a:latin typeface="Inter"/>
                          <a:ea typeface="Inter"/>
                          <a:cs typeface="Inter"/>
                          <a:sym typeface="Inter"/>
                        </a:rPr>
                        <a:t>. Students will use page 2 to answer the Compelling Question for Topic 1. Consider allowing students to use their notes and/or work with a partner.</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90575">
                <a:tc vMerge="1"/>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and explain expectations (individual/partner; resources)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10</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Support students with expectations for CER paragraph (template included in Journal)</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Topic </a:t>
                      </a:r>
                      <a:r>
                        <a:rPr lang="en" sz="1200">
                          <a:latin typeface="Inter"/>
                          <a:ea typeface="Inter"/>
                          <a:cs typeface="Inter"/>
                          <a:sym typeface="Inter"/>
                        </a:rPr>
                        <a:t>1</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90575">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2.86 Analyze the impact of the collapse of the Soviet Union on global power dynamics, including the role of NATO in the post-Cold War era and the emergence of new democracies in Eastern Europe.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2.87 Analyze causes and consequences of the post-Cold War shift toward populism and socialism in one country in Central and South America.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2.92 Analyze the final events of the Cold War and its impact on the spread or dissolution of political or social ideologies and forms of government and the (re)formation of political and economic alliances around the world.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2.93 </a:t>
                      </a:r>
                      <a:r>
                        <a:rPr lang="en" sz="1200">
                          <a:solidFill>
                            <a:schemeClr val="dk1"/>
                          </a:solidFill>
                          <a:latin typeface="Inter"/>
                          <a:ea typeface="Inter"/>
                          <a:cs typeface="Inter"/>
                          <a:sym typeface="Inter"/>
                        </a:rPr>
                        <a:t>Evaluate the conditions that have contributed to the contraction of democracy in the 21st century and the methods of citizens in resisting authoritarian consolidation (e.g., consolidation of power in Russia, Mali and Turkey).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